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77"/>
    <p:restoredTop sz="94673"/>
  </p:normalViewPr>
  <p:slideViewPr>
    <p:cSldViewPr snapToGrid="0">
      <p:cViewPr varScale="1">
        <p:scale>
          <a:sx n="72" d="100"/>
          <a:sy n="72" d="100"/>
        </p:scale>
        <p:origin x="24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4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8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7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5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4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8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21/10/27/automatically-ocring-receipts-and-scan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ovaai/cord/tree/mast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google.com/imgres?imgurl=https%3A%2F%2Fmiro.medium.com%2Fv2%2Fresize%3Afit%3A1400%2F0*Uh-ze40MbHqCVgls&amp;tbnid=sL4ih6s62YXhhM&amp;vet=12ahUKEwiyv6fZ6o2DAxV5MFkFHeInA6cQMygAegQIARBO..i&amp;imgrefurl=https%3A%2F%2Fmedium.com%2F%40jaelin_75015%2Ffaded-torn-rotated-receipt-ocr-with-image-preprocessing-1fb03c036504&amp;docid=MdCavyiGC8eJLM&amp;w=1400&amp;h=1750&amp;q=receipt%20crumpled%20and%20faded&amp;client=firefox-b-1-d&amp;ved=2ahUKEwiyv6fZ6o2DAxV5MFkFHeInA6cQMygAegQIARBO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va-portal.org/smash/get/diva2:1463587/FULLTEXT01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www.superannotate.com%2Fblog%2Fcomputer-vision-libraries&amp;psig=AOvVaw3MRQF5yhI0YvFd5hJlKLmr&amp;ust=1702607421429000&amp;source=images&amp;cd=vfe&amp;opi=89978449&amp;ved=0CBIQjRxqFwoTCNj8u4zxjYMDFQAAAAAdAAAAABAD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21/10/27/automatically-ocring-receipts-and-scan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githubusercontent.com/media/cfanatic/ocr-receipt/master/misc/output/receipt_2_overlay.jpg" TargetMode="External"/><Relationship Id="rId2" Type="http://schemas.openxmlformats.org/officeDocument/2006/relationships/hyperlink" Target="https://github.com/cfanatic/ocr-receipt/tree/maste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629B0-9F4D-4271-3739-1E38217BC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Receipt Parsing OCR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D5DBC-A91C-3E7D-AE44-39C44EC69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 Jacob </a:t>
            </a:r>
            <a:r>
              <a:rPr lang="en-US" dirty="0" err="1"/>
              <a:t>abouayash</a:t>
            </a:r>
            <a:endParaRPr lang="en-US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51D1A353-9D84-5504-4B5A-0C94F0DF5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6" r="2014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653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62CFC-5D9A-9C1D-FBD7-EF0F262A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A8187-4646-34D1-BA9D-FFC59332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7FFC5-AA71-B3F9-12BC-1AF9B0E3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2A263E5-BB0A-AE9E-4AAE-7E4F806C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734" y="-26846"/>
            <a:ext cx="1998617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9706DC-DA19-95A9-C282-3FD1E618ECF6}"/>
              </a:ext>
            </a:extLst>
          </p:cNvPr>
          <p:cNvSpPr txBox="1"/>
          <p:nvPr/>
        </p:nvSpPr>
        <p:spPr>
          <a:xfrm>
            <a:off x="529341" y="4980026"/>
            <a:ext cx="605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 I attempted to refactor from the GitHub (in C++) to python leveraging same libraries  </a:t>
            </a:r>
          </a:p>
        </p:txBody>
      </p:sp>
      <p:pic>
        <p:nvPicPr>
          <p:cNvPr id="17" name="Picture 1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7CF86B5-001F-E8B2-091F-97CACE01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" y="242165"/>
            <a:ext cx="7518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6F806A3-184D-7692-C2F9-429ADC77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/>
          <a:lstStyle/>
          <a:p>
            <a:r>
              <a:rPr lang="en-US" dirty="0"/>
              <a:t>Bounded Box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A9742-9683-DA0E-5641-5F564590081D}"/>
              </a:ext>
            </a:extLst>
          </p:cNvPr>
          <p:cNvSpPr txBox="1"/>
          <p:nvPr/>
        </p:nvSpPr>
        <p:spPr>
          <a:xfrm>
            <a:off x="839788" y="3000652"/>
            <a:ext cx="3643889" cy="286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Best results I could achieve (not capturing content on line)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74918FB-9F3E-E983-ED95-AF134F5B7E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DF7BC28-59DE-4F83-B4A1-497203279FAD}" type="datetime1">
              <a:rPr lang="en-US" smtClean="0"/>
              <a:pPr>
                <a:spcAft>
                  <a:spcPts val="600"/>
                </a:spcAft>
              </a:pPr>
              <a:t>12/14/23</a:t>
            </a:fld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49005823-997C-43F0-9BE8-4BB03D21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EC728-1203-BA2B-8615-52557A6B3CCC}"/>
              </a:ext>
            </a:extLst>
          </p:cNvPr>
          <p:cNvSpPr>
            <a:spLocks/>
          </p:cNvSpPr>
          <p:nvPr/>
        </p:nvSpPr>
        <p:spPr>
          <a:xfrm>
            <a:off x="5247408" y="4797465"/>
            <a:ext cx="1513125" cy="201400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fld id="{6D80F7F3-E406-44E2-93AF-674B3F1A2E51}" type="datetime1"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02920">
                <a:spcAft>
                  <a:spcPts val="600"/>
                </a:spcAft>
              </a:pPr>
              <a:t>12/14/23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98BA2-8FB7-26A5-BF07-AF6715F6D173}"/>
              </a:ext>
            </a:extLst>
          </p:cNvPr>
          <p:cNvSpPr>
            <a:spLocks/>
          </p:cNvSpPr>
          <p:nvPr/>
        </p:nvSpPr>
        <p:spPr>
          <a:xfrm>
            <a:off x="8697332" y="4797465"/>
            <a:ext cx="2370562" cy="201400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r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29A4A-6813-02CB-CB5B-1B9C14B53B0B}"/>
              </a:ext>
            </a:extLst>
          </p:cNvPr>
          <p:cNvSpPr>
            <a:spLocks/>
          </p:cNvSpPr>
          <p:nvPr/>
        </p:nvSpPr>
        <p:spPr>
          <a:xfrm>
            <a:off x="11067894" y="4797465"/>
            <a:ext cx="287493" cy="201400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fld id="{C68AC1EC-23E2-4F0E-A5A4-674EC8DB954E}" type="slidenum">
              <a:rPr lang="en-US" sz="9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02920"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6" name="Picture 5" descr="A close-up of a receipt&#10;&#10;Description automatically generated">
            <a:extLst>
              <a:ext uri="{FF2B5EF4-FFF2-40B4-BE49-F238E27FC236}">
                <a16:creationId xmlns:a16="http://schemas.microsoft.com/office/drawing/2014/main" id="{C95E3A8B-C648-50B1-D3A9-707581B3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879" y="698447"/>
            <a:ext cx="4108536" cy="5455909"/>
          </a:xfrm>
          <a:prstGeom prst="rect">
            <a:avLst/>
          </a:prstGeom>
        </p:spPr>
      </p:pic>
      <p:pic>
        <p:nvPicPr>
          <p:cNvPr id="8" name="Picture 7" descr="A close-up of a receipt&#10;&#10;Description automatically generated">
            <a:extLst>
              <a:ext uri="{FF2B5EF4-FFF2-40B4-BE49-F238E27FC236}">
                <a16:creationId xmlns:a16="http://schemas.microsoft.com/office/drawing/2014/main" id="{DFBCB390-DDF7-9F35-78D4-0B91B4F2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290" y="933812"/>
            <a:ext cx="3769710" cy="49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50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5A4E4-F1C7-C447-89DF-9E97602F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 (Using Tesseracts OCR Line-by-Line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31949-0E7E-183F-73A0-4B1516248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157984"/>
            <a:ext cx="4608576" cy="3903819"/>
          </a:xfrm>
        </p:spPr>
        <p:txBody>
          <a:bodyPr/>
          <a:lstStyle/>
          <a:p>
            <a:r>
              <a:rPr lang="en-US" dirty="0"/>
              <a:t>Tesseract has a configurable mode to read text line by line (assuming the text is organized in such systematic way)</a:t>
            </a:r>
          </a:p>
          <a:p>
            <a:r>
              <a:rPr lang="en-US" dirty="0"/>
              <a:t>Result is surprisingly much more accurate. </a:t>
            </a:r>
          </a:p>
          <a:p>
            <a:r>
              <a:rPr lang="en-US" dirty="0"/>
              <a:t>Eliminates need for bounded box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71E64-A45E-B29D-28CC-0296DA5B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AF9D2-1B4F-8F7F-9DAE-C3077E49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F66358A-2D8F-2634-6A8F-FD1485287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63"/>
          <a:stretch/>
        </p:blipFill>
        <p:spPr>
          <a:xfrm>
            <a:off x="5801360" y="2655934"/>
            <a:ext cx="3479800" cy="2944985"/>
          </a:xfrm>
          <a:prstGeom prst="rect">
            <a:avLst/>
          </a:prstGeom>
        </p:spPr>
      </p:pic>
      <p:pic>
        <p:nvPicPr>
          <p:cNvPr id="10" name="Picture 9" descr="A receipt with numbers and words&#10;&#10;Description automatically generated">
            <a:extLst>
              <a:ext uri="{FF2B5EF4-FFF2-40B4-BE49-F238E27FC236}">
                <a16:creationId xmlns:a16="http://schemas.microsoft.com/office/drawing/2014/main" id="{0A805F99-1D75-DFD3-116D-8AB97E3D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221" y="2223427"/>
            <a:ext cx="2997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6C56-898B-7CE1-F188-E863E9CF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(Using Tesseract OCR Line-by-Line Reader)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D6379B-C207-B7A6-0565-E1B3981CC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475" y="3696494"/>
            <a:ext cx="7137400" cy="825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D545C-68CC-0240-3F69-9C644711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947C1-2F16-68ED-5CF0-2F7E0D20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80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79F5-48BC-F755-759C-0B818079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Step: Parse Results using </a:t>
            </a:r>
            <a:r>
              <a:rPr lang="en-US" dirty="0" err="1"/>
              <a:t>RegEx</a:t>
            </a:r>
            <a:endParaRPr lang="en-US" dirty="0"/>
          </a:p>
        </p:txBody>
      </p:sp>
      <p:pic>
        <p:nvPicPr>
          <p:cNvPr id="8" name="Content Placeholder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3D8BCA8-3C72-F6DA-1CDE-79F38692A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722" y="3024340"/>
            <a:ext cx="5954556" cy="299005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FAFB1-CE19-BF02-67AC-71CDB16F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81787-B238-D28A-733B-3AEFD365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44A2C-919C-414A-C5E5-E95B4CD21E8D}"/>
              </a:ext>
            </a:extLst>
          </p:cNvPr>
          <p:cNvSpPr txBox="1"/>
          <p:nvPr/>
        </p:nvSpPr>
        <p:spPr>
          <a:xfrm>
            <a:off x="1990165" y="6077247"/>
            <a:ext cx="8606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RegEx</a:t>
            </a:r>
            <a:r>
              <a:rPr lang="en-US" dirty="0"/>
              <a:t> Expression credited to </a:t>
            </a:r>
            <a:r>
              <a:rPr lang="en-US" dirty="0">
                <a:hlinkClick r:id="rId3"/>
              </a:rPr>
              <a:t>https://pyimagesearch.com/2021/10/27/automatically-ocring-receipts-and-scans/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DCE19-0098-5885-FDF6-E80385D2D5C2}"/>
              </a:ext>
            </a:extLst>
          </p:cNvPr>
          <p:cNvSpPr txBox="1"/>
          <p:nvPr/>
        </p:nvSpPr>
        <p:spPr>
          <a:xfrm>
            <a:off x="2743200" y="2285933"/>
            <a:ext cx="758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for pattern of any number with decimals (Helpful for parsing addresses)</a:t>
            </a:r>
          </a:p>
        </p:txBody>
      </p:sp>
    </p:spTree>
    <p:extLst>
      <p:ext uri="{BB962C8B-B14F-4D97-AF65-F5344CB8AC3E}">
        <p14:creationId xmlns:p14="http://schemas.microsoft.com/office/powerpoint/2010/main" val="336770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E584-BB16-90BF-9074-347746C5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8" name="Content Placeholder 7" descr="A receipt with numbers and words&#10;&#10;Description automatically generated">
            <a:extLst>
              <a:ext uri="{FF2B5EF4-FFF2-40B4-BE49-F238E27FC236}">
                <a16:creationId xmlns:a16="http://schemas.microsoft.com/office/drawing/2014/main" id="{A76F3BD5-0CC3-9F52-5FF3-E9B0F37D0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956" y="2200261"/>
            <a:ext cx="2997200" cy="3810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0E950-F59D-616D-C945-DBBDDA56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7C3E9-4E78-6FAF-ED31-861A9DC6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A12A9A6-DB66-0680-A10C-04831622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10" y="2343896"/>
            <a:ext cx="7035234" cy="31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4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0C83-E163-8939-1DC2-867241A3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Design of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E881D-4343-78CB-BD44-24322542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A8982-D827-6A3B-8385-7AD2D3CD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16</a:t>
            </a:fld>
            <a:endParaRPr lang="en-US"/>
          </a:p>
        </p:txBody>
      </p:sp>
      <p:pic>
        <p:nvPicPr>
          <p:cNvPr id="30" name="Content Placeholder 29" descr="A diagram of a process&#10;&#10;Description automatically generated">
            <a:extLst>
              <a:ext uri="{FF2B5EF4-FFF2-40B4-BE49-F238E27FC236}">
                <a16:creationId xmlns:a16="http://schemas.microsoft.com/office/drawing/2014/main" id="{D0C2C418-59FA-850D-BBEB-DC602A911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004" y="2021215"/>
            <a:ext cx="8917992" cy="4335135"/>
          </a:xfrm>
        </p:spPr>
      </p:pic>
    </p:spTree>
    <p:extLst>
      <p:ext uri="{BB962C8B-B14F-4D97-AF65-F5344CB8AC3E}">
        <p14:creationId xmlns:p14="http://schemas.microsoft.com/office/powerpoint/2010/main" val="319318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6775-600D-6EE5-9964-7F6D3FBB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E629-AD97-CEE2-EA73-C7173FCE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prior diagram we define our systems evaluation metrics by its component parts</a:t>
            </a:r>
          </a:p>
          <a:p>
            <a:pPr lvl="1"/>
            <a:r>
              <a:rPr lang="en-US" dirty="0"/>
              <a:t>1.) Image Preprocessing</a:t>
            </a:r>
          </a:p>
          <a:p>
            <a:pPr lvl="2"/>
            <a:r>
              <a:rPr lang="en-US" dirty="0"/>
              <a:t>Does the preprocessing stage accurately prep and isolate the area of interest?</a:t>
            </a:r>
          </a:p>
          <a:p>
            <a:pPr lvl="1"/>
            <a:r>
              <a:rPr lang="en-US" dirty="0"/>
              <a:t>2.) OCR</a:t>
            </a:r>
          </a:p>
          <a:p>
            <a:pPr lvl="2"/>
            <a:r>
              <a:rPr lang="en-US" dirty="0"/>
              <a:t>Are the characters recognized accurately?</a:t>
            </a:r>
          </a:p>
          <a:p>
            <a:pPr lvl="1"/>
            <a:r>
              <a:rPr lang="en-US" dirty="0"/>
              <a:t>3.)Post-Processing</a:t>
            </a:r>
          </a:p>
          <a:p>
            <a:pPr lvl="2"/>
            <a:r>
              <a:rPr lang="en-US" dirty="0"/>
              <a:t>Is the regex sufficient at capturing receipt data?</a:t>
            </a:r>
          </a:p>
          <a:p>
            <a:pPr lvl="1"/>
            <a:r>
              <a:rPr lang="en-US" dirty="0"/>
              <a:t>Hard to quantify these results in traditional Machine Learning manner (e.g., quadratic loss)</a:t>
            </a:r>
          </a:p>
          <a:p>
            <a:pPr lvl="1"/>
            <a:r>
              <a:rPr lang="en-US" dirty="0"/>
              <a:t>Key: Find examples from vast array of potential receipts that challenge these metrics</a:t>
            </a:r>
          </a:p>
          <a:p>
            <a:pPr lvl="2"/>
            <a:r>
              <a:rPr lang="en-US" dirty="0">
                <a:hlinkClick r:id="rId2"/>
              </a:rPr>
              <a:t>Consolidated Receipt Data Set for Post-OCR Parsing </a:t>
            </a:r>
            <a:r>
              <a:rPr lang="en-US" dirty="0"/>
              <a:t>provides great pool of examples</a:t>
            </a:r>
          </a:p>
          <a:p>
            <a:pPr lvl="2"/>
            <a:endParaRPr lang="en-US" dirty="0"/>
          </a:p>
          <a:p>
            <a:pPr marL="457200" lvl="2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4930-C1A7-F849-DE5D-243196AC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46D01-5797-7414-DC8D-FE8FCEDA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3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0DC6-2A16-FE6B-ABE7-D3D7E0CE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1.) Image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2685-3609-5764-C5E9-ECD8B31A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444" y="1854173"/>
            <a:ext cx="10442448" cy="3903819"/>
          </a:xfrm>
        </p:spPr>
        <p:txBody>
          <a:bodyPr/>
          <a:lstStyle/>
          <a:p>
            <a:r>
              <a:rPr lang="en-US" dirty="0"/>
              <a:t>Recall our Image Preprocessing attempts to detect edges by finding contours with four corners.</a:t>
            </a:r>
          </a:p>
          <a:p>
            <a:r>
              <a:rPr lang="en-US" dirty="0"/>
              <a:t>Issue #1: No 4 edges contour detected due to cropping or background issue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AF81-A83C-82C8-CC96-F730E8B2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C8D92-8E18-5561-085F-3156E158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7F4B0-FE26-861B-BD18-45888B47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A receipt with numbers and numbers&#10;&#10;Description automatically generated">
            <a:extLst>
              <a:ext uri="{FF2B5EF4-FFF2-40B4-BE49-F238E27FC236}">
                <a16:creationId xmlns:a16="http://schemas.microsoft.com/office/drawing/2014/main" id="{3C87C6EE-462D-7DC6-451E-AF5E996C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80" y="2935864"/>
            <a:ext cx="2092140" cy="3732164"/>
          </a:xfrm>
          <a:prstGeom prst="rect">
            <a:avLst/>
          </a:prstGeom>
        </p:spPr>
      </p:pic>
      <p:pic>
        <p:nvPicPr>
          <p:cNvPr id="11" name="Picture 10" descr="A screenshot of a receipt&#10;&#10;Description automatically generated">
            <a:extLst>
              <a:ext uri="{FF2B5EF4-FFF2-40B4-BE49-F238E27FC236}">
                <a16:creationId xmlns:a16="http://schemas.microsoft.com/office/drawing/2014/main" id="{85111FAB-756E-035F-DC90-DA1C5E351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56" y="2935864"/>
            <a:ext cx="2378953" cy="3732164"/>
          </a:xfrm>
          <a:prstGeom prst="rect">
            <a:avLst/>
          </a:prstGeom>
        </p:spPr>
      </p:pic>
      <p:pic>
        <p:nvPicPr>
          <p:cNvPr id="12" name="Picture 11" descr="A receipt of a restaurant&#10;&#10;Description automatically generated">
            <a:extLst>
              <a:ext uri="{FF2B5EF4-FFF2-40B4-BE49-F238E27FC236}">
                <a16:creationId xmlns:a16="http://schemas.microsoft.com/office/drawing/2014/main" id="{D71FE9A2-CCFA-B9AC-150F-FBB99ED1C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42" y="2951565"/>
            <a:ext cx="2612611" cy="3739199"/>
          </a:xfrm>
          <a:prstGeom prst="rect">
            <a:avLst/>
          </a:prstGeom>
        </p:spPr>
      </p:pic>
      <p:pic>
        <p:nvPicPr>
          <p:cNvPr id="14" name="Picture 13" descr="A black and white receipt&#10;&#10;Description automatically generated">
            <a:extLst>
              <a:ext uri="{FF2B5EF4-FFF2-40B4-BE49-F238E27FC236}">
                <a16:creationId xmlns:a16="http://schemas.microsoft.com/office/drawing/2014/main" id="{26EC3BD1-B23C-469B-3C63-F4912999D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044" y="2935864"/>
            <a:ext cx="2585184" cy="37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6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C638-FC57-9C82-ACB2-7EEDA6CA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1.) Image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66DD9-962A-ABCE-6E79-1E63C696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 #2: Four corners not detected due to some sort of blocker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AEABA-2A44-D951-C3F0-A36BA8A5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75A0-3ABC-6962-7C8D-7876049B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A hand holding a receipt&#10;&#10;Description automatically generated">
            <a:extLst>
              <a:ext uri="{FF2B5EF4-FFF2-40B4-BE49-F238E27FC236}">
                <a16:creationId xmlns:a16="http://schemas.microsoft.com/office/drawing/2014/main" id="{427E8430-59D2-1547-75C6-2D75328E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85" y="2474165"/>
            <a:ext cx="3292108" cy="4383835"/>
          </a:xfrm>
          <a:prstGeom prst="rect">
            <a:avLst/>
          </a:prstGeom>
        </p:spPr>
      </p:pic>
      <p:pic>
        <p:nvPicPr>
          <p:cNvPr id="12" name="Picture 11" descr="A black and white image of a menu&#10;&#10;Description automatically generated">
            <a:extLst>
              <a:ext uri="{FF2B5EF4-FFF2-40B4-BE49-F238E27FC236}">
                <a16:creationId xmlns:a16="http://schemas.microsoft.com/office/drawing/2014/main" id="{71211126-D7CC-7F9F-D982-74A4107E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09" y="2475351"/>
            <a:ext cx="3052484" cy="4246124"/>
          </a:xfrm>
          <a:prstGeom prst="rect">
            <a:avLst/>
          </a:prstGeom>
        </p:spPr>
      </p:pic>
      <p:pic>
        <p:nvPicPr>
          <p:cNvPr id="14" name="Picture 13" descr="A hand holding a receipt&#10;&#10;Description automatically generated">
            <a:extLst>
              <a:ext uri="{FF2B5EF4-FFF2-40B4-BE49-F238E27FC236}">
                <a16:creationId xmlns:a16="http://schemas.microsoft.com/office/drawing/2014/main" id="{5C6DA062-1829-FFB4-3987-5F192929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93" y="2474165"/>
            <a:ext cx="3052484" cy="41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5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0864-D2F4-611E-14B9-68EB082E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</p:spPr>
        <p:txBody>
          <a:bodyPr anchor="b">
            <a:normAutofit/>
          </a:bodyPr>
          <a:lstStyle/>
          <a:p>
            <a:r>
              <a:rPr lang="en-US" dirty="0"/>
              <a:t>Background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DBEE9-6838-AB68-7B64-D60AA3F9F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Problem?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Managing receipts and payments can be cumbersome and error-prone task for humans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(physical) is often lost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Goal</a:t>
            </a:r>
            <a:endParaRPr lang="en-US" sz="1400" dirty="0">
              <a:hlinkClick r:id="rId2"/>
            </a:endParaRPr>
          </a:p>
          <a:p>
            <a:pPr>
              <a:lnSpc>
                <a:spcPct val="110000"/>
              </a:lnSpc>
            </a:pPr>
            <a:endParaRPr lang="en-US" sz="1400" dirty="0"/>
          </a:p>
          <a:p>
            <a:pPr lvl="1">
              <a:lnSpc>
                <a:spcPct val="110000"/>
              </a:lnSpc>
            </a:pPr>
            <a:r>
              <a:rPr lang="en-US" dirty="0"/>
              <a:t>Use Artificial Intelligence to automate storing and keep record of receipt data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Potential applications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Payment redistribution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Expense recording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Business Side</a:t>
            </a:r>
          </a:p>
          <a:p>
            <a:pPr lvl="3">
              <a:lnSpc>
                <a:spcPct val="110000"/>
              </a:lnSpc>
            </a:pPr>
            <a:r>
              <a:rPr lang="en-US" sz="1400" dirty="0"/>
              <a:t>Bars/Restaurants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8" name="Picture 7" descr="A crumpled piece of paper with barcode&#10;&#10;Description automatically generated">
            <a:extLst>
              <a:ext uri="{FF2B5EF4-FFF2-40B4-BE49-F238E27FC236}">
                <a16:creationId xmlns:a16="http://schemas.microsoft.com/office/drawing/2014/main" id="{6FA79F39-CA6A-4669-418E-4E9A9D1D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69" y="2159175"/>
            <a:ext cx="3214229" cy="401778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57136-430F-1C99-AF0B-A45A97AFC0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9F6069-8263-4296-913A-BC2234E8D32B}" type="datetime1">
              <a:rPr lang="en-US" smtClean="0"/>
              <a:pPr>
                <a:spcAft>
                  <a:spcPts val="600"/>
                </a:spcAft>
              </a:pPr>
              <a:t>12/14/23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E1F66-F68E-24BF-E170-83FA2694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3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032F-C7D5-911B-706C-2A599EBD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1.) Image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EFB47-AEED-81F6-357D-4D28BA5DF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157984"/>
            <a:ext cx="6254496" cy="3903819"/>
          </a:xfrm>
        </p:spPr>
        <p:txBody>
          <a:bodyPr/>
          <a:lstStyle/>
          <a:p>
            <a:r>
              <a:rPr lang="en-US" sz="1400" dirty="0"/>
              <a:t>Conclusion:</a:t>
            </a:r>
            <a:br>
              <a:rPr lang="en-US" sz="1400" dirty="0"/>
            </a:br>
            <a:r>
              <a:rPr lang="en-US" sz="1400" dirty="0"/>
              <a:t>	Current approach may be too naïve.</a:t>
            </a:r>
          </a:p>
          <a:p>
            <a:pPr marL="685800" lvl="3" indent="0">
              <a:buNone/>
            </a:pPr>
            <a:r>
              <a:rPr lang="en-US" sz="1400" dirty="0"/>
              <a:t>	Need to capture edge cases with more sophisticated preprocessing</a:t>
            </a:r>
          </a:p>
          <a:p>
            <a:pPr marL="685800" lvl="3" indent="0">
              <a:buNone/>
            </a:pPr>
            <a:r>
              <a:rPr lang="en-US" sz="1400" dirty="0"/>
              <a:t>	 	--&gt;Background Contrast</a:t>
            </a:r>
          </a:p>
          <a:p>
            <a:pPr marL="685800" lvl="3" indent="0">
              <a:buNone/>
            </a:pPr>
            <a:r>
              <a:rPr lang="en-US" sz="1400" dirty="0"/>
              <a:t>		--&gt; Missing edges or corners</a:t>
            </a:r>
          </a:p>
          <a:p>
            <a:pPr marL="685800" lvl="3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D21B3-FA2A-58DB-1BC3-F0D397117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F014E-E58B-7242-6CB8-251D86FA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A hand holding a receipt&#10;&#10;Description automatically generated">
            <a:extLst>
              <a:ext uri="{FF2B5EF4-FFF2-40B4-BE49-F238E27FC236}">
                <a16:creationId xmlns:a16="http://schemas.microsoft.com/office/drawing/2014/main" id="{30F0886F-D8C3-002B-68CB-34E25309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94" y="230059"/>
            <a:ext cx="3967808" cy="4773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24EF29-FF0D-AAA2-31E7-63F5D9C92C7E}"/>
              </a:ext>
            </a:extLst>
          </p:cNvPr>
          <p:cNvSpPr txBox="1"/>
          <p:nvPr/>
        </p:nvSpPr>
        <p:spPr>
          <a:xfrm>
            <a:off x="7722794" y="5056671"/>
            <a:ext cx="3967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http://www.diva-portal.org/smash/get/diva2:1463587/FULLTEXT01.pdf</a:t>
            </a:r>
            <a:br>
              <a:rPr lang="en-US" dirty="0"/>
            </a:br>
            <a:r>
              <a:rPr lang="en-US" dirty="0"/>
              <a:t>Cropping using more complex methods</a:t>
            </a:r>
          </a:p>
        </p:txBody>
      </p:sp>
    </p:spTree>
    <p:extLst>
      <p:ext uri="{BB962C8B-B14F-4D97-AF65-F5344CB8AC3E}">
        <p14:creationId xmlns:p14="http://schemas.microsoft.com/office/powerpoint/2010/main" val="4038001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02B9-D41A-5827-4617-B23198FA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2.) OCR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4ABE-7F17-3337-3AAE-96678824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444" y="1716604"/>
            <a:ext cx="10442448" cy="3903819"/>
          </a:xfrm>
        </p:spPr>
        <p:txBody>
          <a:bodyPr/>
          <a:lstStyle/>
          <a:p>
            <a:r>
              <a:rPr lang="en-US" dirty="0"/>
              <a:t>Issue: Text can be mischaracterized</a:t>
            </a:r>
          </a:p>
          <a:p>
            <a:r>
              <a:rPr lang="en-US" dirty="0"/>
              <a:t>Solution? Tesseract is a well-trained OCR library (98%), so issue is more likely to be solved examining preprocessing methods to increase clarity, resolution, and orientation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627EE-1AB4-127F-7573-4982FD43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4047D-C009-C6B2-FB5E-083C3E6C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EA30DA-B063-8A9A-34DD-1C33C0D5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702" y="3424372"/>
            <a:ext cx="3832412" cy="3172385"/>
          </a:xfrm>
          <a:prstGeom prst="rect">
            <a:avLst/>
          </a:prstGeom>
        </p:spPr>
      </p:pic>
      <p:pic>
        <p:nvPicPr>
          <p:cNvPr id="10" name="Picture 9" descr="A receipt with numbers and letters&#10;&#10;Description automatically generated">
            <a:extLst>
              <a:ext uri="{FF2B5EF4-FFF2-40B4-BE49-F238E27FC236}">
                <a16:creationId xmlns:a16="http://schemas.microsoft.com/office/drawing/2014/main" id="{E02AF7AD-E190-0F33-4ECB-DFFF65A4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313" y="2954181"/>
            <a:ext cx="1712743" cy="39038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63EC0A-4567-5306-E51B-F669388A9D8B}"/>
              </a:ext>
            </a:extLst>
          </p:cNvPr>
          <p:cNvSpPr/>
          <p:nvPr/>
        </p:nvSpPr>
        <p:spPr>
          <a:xfrm>
            <a:off x="2808966" y="5947425"/>
            <a:ext cx="1583739" cy="322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129141-0D71-9BF3-8D45-E48531E76149}"/>
              </a:ext>
            </a:extLst>
          </p:cNvPr>
          <p:cNvSpPr/>
          <p:nvPr/>
        </p:nvSpPr>
        <p:spPr>
          <a:xfrm>
            <a:off x="7456645" y="5552983"/>
            <a:ext cx="1712743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AC03D-AF50-DC04-2F60-12D999E99025}"/>
              </a:ext>
            </a:extLst>
          </p:cNvPr>
          <p:cNvSpPr txBox="1"/>
          <p:nvPr/>
        </p:nvSpPr>
        <p:spPr>
          <a:xfrm>
            <a:off x="21452" y="5714348"/>
            <a:ext cx="171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 https://</a:t>
            </a:r>
            <a:r>
              <a:rPr lang="en-US" sz="1200" dirty="0" err="1"/>
              <a:t>research.aimultiple.com</a:t>
            </a:r>
            <a:r>
              <a:rPr lang="en-US" sz="1200" dirty="0"/>
              <a:t>/</a:t>
            </a:r>
            <a:r>
              <a:rPr lang="en-US" sz="1200" dirty="0" err="1"/>
              <a:t>ocr</a:t>
            </a:r>
            <a:r>
              <a:rPr lang="en-US" sz="1200" dirty="0"/>
              <a:t>-accuracy/</a:t>
            </a:r>
          </a:p>
        </p:txBody>
      </p:sp>
    </p:spTree>
    <p:extLst>
      <p:ext uri="{BB962C8B-B14F-4D97-AF65-F5344CB8AC3E}">
        <p14:creationId xmlns:p14="http://schemas.microsoft.com/office/powerpoint/2010/main" val="102981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FFB6-C896-06EE-30E9-DD47E3FD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3.) Text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7409A-0486-0232-2BFD-FF3A771A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662" y="1854173"/>
            <a:ext cx="10442448" cy="3903819"/>
          </a:xfrm>
        </p:spPr>
        <p:txBody>
          <a:bodyPr/>
          <a:lstStyle/>
          <a:p>
            <a:r>
              <a:rPr lang="en-US" dirty="0"/>
              <a:t>Issue: Regular Expressions may not capture all formats of receipts accurately.</a:t>
            </a:r>
          </a:p>
          <a:p>
            <a:r>
              <a:rPr lang="en-US" dirty="0"/>
              <a:t>E.g., formatting cost with prefixes, without decimals, different currencies, different languages,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Solution? </a:t>
            </a:r>
            <a:r>
              <a:rPr lang="en-US" dirty="0" err="1"/>
              <a:t>RegEx</a:t>
            </a:r>
            <a:r>
              <a:rPr lang="en-US" dirty="0"/>
              <a:t> may not be sufficient to generalize to a variety of receipts, but NLP libraries (e.g., GPT API) may help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D0A8-3DBF-F944-4881-8A33CF632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6CD21-D927-FEE2-6249-28B04DC90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B9C17-6488-7D73-EE92-55E39374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close up of a receipt&#10;&#10;Description automatically generated">
            <a:extLst>
              <a:ext uri="{FF2B5EF4-FFF2-40B4-BE49-F238E27FC236}">
                <a16:creationId xmlns:a16="http://schemas.microsoft.com/office/drawing/2014/main" id="{6C9BD3E5-BB94-8F3E-696D-8455E007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159262"/>
            <a:ext cx="1651000" cy="3689132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268D9E9-092A-F7E2-21FF-6EDFED26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838" y="3230232"/>
            <a:ext cx="3348745" cy="1287979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9C730D-C8A0-7D19-1BE8-A46A7A153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53" y="3279960"/>
            <a:ext cx="2588557" cy="3579919"/>
          </a:xfrm>
          <a:prstGeom prst="rect">
            <a:avLst/>
          </a:prstGeom>
        </p:spPr>
      </p:pic>
      <p:pic>
        <p:nvPicPr>
          <p:cNvPr id="14" name="Picture 13" descr="A receipt on a table&#10;&#10;Description automatically generated">
            <a:extLst>
              <a:ext uri="{FF2B5EF4-FFF2-40B4-BE49-F238E27FC236}">
                <a16:creationId xmlns:a16="http://schemas.microsoft.com/office/drawing/2014/main" id="{334D22E5-2F05-021E-2DD4-CCA012E75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654" y="3216063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9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5794-DEA4-3E95-9605-89F8AB0B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5055A-3E60-80D9-B14C-C1BB511F40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Convolutional Neural Networks (CNNs) power image processing, including feature detections (shapes) and character recognition (OCR)</a:t>
            </a:r>
          </a:p>
          <a:p>
            <a:r>
              <a:rPr lang="en-US" dirty="0"/>
              <a:t>Regular Expressions (an essential component of NLP) can parse important data</a:t>
            </a:r>
          </a:p>
          <a:p>
            <a:r>
              <a:rPr lang="en-US" u="sng" dirty="0"/>
              <a:t>Challenge?</a:t>
            </a:r>
            <a:endParaRPr lang="en-US" dirty="0"/>
          </a:p>
          <a:p>
            <a:pPr lvl="1"/>
            <a:r>
              <a:rPr lang="en-US" dirty="0"/>
              <a:t>How to optimally leverage libraries to improve performance and reduce errors</a:t>
            </a:r>
          </a:p>
          <a:p>
            <a:r>
              <a:rPr lang="en-US" u="sng" dirty="0"/>
              <a:t>Key Takeaway</a:t>
            </a:r>
            <a:endParaRPr lang="en-US" dirty="0"/>
          </a:p>
          <a:p>
            <a:pPr lvl="1"/>
            <a:r>
              <a:rPr lang="en-US" dirty="0"/>
              <a:t>System is the sum of its parts</a:t>
            </a:r>
          </a:p>
          <a:p>
            <a:pPr lvl="2"/>
            <a:r>
              <a:rPr lang="en-US" dirty="0"/>
              <a:t>Can improve metrics by improving modularized components in pipeline</a:t>
            </a:r>
          </a:p>
          <a:p>
            <a:pPr lvl="2"/>
            <a:r>
              <a:rPr lang="en-US" dirty="0"/>
              <a:t>Developing a functioning machine learning model is an iterative process.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D8698-AE2A-2B6E-9BB1-399EF85A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12/14/23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14136-3134-6DE4-9061-68A9BE76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23</a:t>
            </a:fld>
            <a:endParaRPr lang="en-US"/>
          </a:p>
        </p:txBody>
      </p:sp>
      <p:pic>
        <p:nvPicPr>
          <p:cNvPr id="15" name="Content Placeholder 14" descr="A group of colorful letters and objects&#10;&#10;Description automatically generated">
            <a:extLst>
              <a:ext uri="{FF2B5EF4-FFF2-40B4-BE49-F238E27FC236}">
                <a16:creationId xmlns:a16="http://schemas.microsoft.com/office/drawing/2014/main" id="{8B0F90F8-D391-A7FD-3517-C09FED6BEB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7775" y="2784943"/>
            <a:ext cx="4986338" cy="2766076"/>
          </a:xfrm>
        </p:spPr>
      </p:pic>
    </p:spTree>
    <p:extLst>
      <p:ext uri="{BB962C8B-B14F-4D97-AF65-F5344CB8AC3E}">
        <p14:creationId xmlns:p14="http://schemas.microsoft.com/office/powerpoint/2010/main" val="372208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5DA6-9871-2D1F-3FFA-5D020B28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1F4D-8E55-0974-BE08-65A97ABE9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12/14/23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70D05-7815-41B5-99D6-525BD8BF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3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12B8-ED54-66D2-60D5-F1EF7DA5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</p:spPr>
        <p:txBody>
          <a:bodyPr anchor="b">
            <a:normAutofit/>
          </a:bodyPr>
          <a:lstStyle/>
          <a:p>
            <a:r>
              <a:rPr lang="en-US" dirty="0"/>
              <a:t>How does Artificial Intelligence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77C46-47A5-E4A1-EE7C-EF4AAD11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157984"/>
            <a:ext cx="10442448" cy="3903819"/>
          </a:xfrm>
        </p:spPr>
        <p:txBody>
          <a:bodyPr>
            <a:normAutofit/>
          </a:bodyPr>
          <a:lstStyle/>
          <a:p>
            <a:r>
              <a:rPr lang="en-US" dirty="0"/>
              <a:t>Computer Vision (CV)</a:t>
            </a:r>
          </a:p>
          <a:p>
            <a:pPr lvl="1"/>
            <a:r>
              <a:rPr lang="en-US" dirty="0"/>
              <a:t>Creates a meaningful mapping from photographic data to textual/numerical data</a:t>
            </a:r>
          </a:p>
          <a:p>
            <a:r>
              <a:rPr lang="en-US" dirty="0"/>
              <a:t>Optical Character Recognition (OCR)</a:t>
            </a:r>
          </a:p>
          <a:p>
            <a:pPr lvl="1"/>
            <a:r>
              <a:rPr lang="en-US" dirty="0"/>
              <a:t>OCR  focuses on recognizing characters (words from a target language and digits) in photographic data</a:t>
            </a:r>
          </a:p>
          <a:p>
            <a:r>
              <a:rPr lang="en-US" dirty="0"/>
              <a:t>Natural Language Processing (NLP)</a:t>
            </a:r>
          </a:p>
          <a:p>
            <a:pPr lvl="1"/>
            <a:r>
              <a:rPr lang="en-US" dirty="0"/>
              <a:t>NLP techniques may aid in extracting more relevant data from the stream of absorbed text, while discarding” fluff”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88DBA-ECCB-2B2E-0B05-80176327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B283B5C-2325-42FF-AF91-C1451D9D66CC}" type="datetime1">
              <a:rPr lang="en-US" smtClean="0"/>
              <a:pPr>
                <a:spcAft>
                  <a:spcPts val="600"/>
                </a:spcAft>
              </a:pPr>
              <a:t>12/13/23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4F040-288F-097E-7BA6-140A7BCC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0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17E9-B4BC-5A81-AB1B-EF7DDC88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</p:spPr>
        <p:txBody>
          <a:bodyPr anchor="b">
            <a:normAutofit/>
          </a:bodyPr>
          <a:lstStyle/>
          <a:p>
            <a:r>
              <a:rPr lang="en-US" dirty="0"/>
              <a:t>Research and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5783-223C-D531-0180-A74B29063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>
            <a:normAutofit/>
          </a:bodyPr>
          <a:lstStyle/>
          <a:p>
            <a:r>
              <a:rPr lang="en-US" dirty="0"/>
              <a:t>Key Questions:</a:t>
            </a:r>
          </a:p>
          <a:p>
            <a:pPr lvl="1"/>
            <a:r>
              <a:rPr lang="en-US" sz="1600" dirty="0"/>
              <a:t>What are best practices for CV? </a:t>
            </a:r>
          </a:p>
          <a:p>
            <a:pPr lvl="1"/>
            <a:r>
              <a:rPr lang="en-US" sz="1600" dirty="0"/>
              <a:t>What existing OCR libraries/frameworks can be leveraged to extract data?</a:t>
            </a:r>
          </a:p>
          <a:p>
            <a:pPr lvl="1"/>
            <a:r>
              <a:rPr lang="en-US" sz="1600" dirty="0"/>
              <a:t>How will data be parsed?</a:t>
            </a:r>
          </a:p>
          <a:p>
            <a:pPr lvl="1"/>
            <a:r>
              <a:rPr lang="en-US" sz="1600" dirty="0"/>
              <a:t>Can goal be achieved effectively using existing tools without more technical finetuning and deep dive into CV field?</a:t>
            </a:r>
          </a:p>
          <a:p>
            <a:pPr lvl="1"/>
            <a:r>
              <a:rPr lang="en-US" sz="1600" dirty="0"/>
              <a:t>Will most receipts share structure, or will there need to be fine tuning to scale to different formats?</a:t>
            </a:r>
          </a:p>
        </p:txBody>
      </p:sp>
      <p:pic>
        <p:nvPicPr>
          <p:cNvPr id="7" name="Picture 2" descr="Top 16 computer vision libraries [Updated 2023] | SuperAnnotate">
            <a:hlinkClick r:id="rId2"/>
            <a:extLst>
              <a:ext uri="{FF2B5EF4-FFF2-40B4-BE49-F238E27FC236}">
                <a16:creationId xmlns:a16="http://schemas.microsoft.com/office/drawing/2014/main" id="{970C676C-58F9-0CC7-B235-ED451A46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8391" y="2610011"/>
            <a:ext cx="4985785" cy="311611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CC2E3-14ED-B299-B3EC-7898B4AA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9F6069-8263-4296-913A-BC2234E8D32B}" type="datetime1">
              <a:rPr lang="en-US" smtClean="0"/>
              <a:pPr>
                <a:spcAft>
                  <a:spcPts val="600"/>
                </a:spcAft>
              </a:pPr>
              <a:t>12/13/23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CBC1D-3370-0869-C7BF-BC61DD2D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641F-1ED9-D4A8-24F1-0E92F046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</p:spPr>
        <p:txBody>
          <a:bodyPr anchor="b">
            <a:normAutofit/>
          </a:bodyPr>
          <a:lstStyle/>
          <a:p>
            <a:r>
              <a:rPr lang="en-US" dirty="0"/>
              <a:t>Research/Lit Review: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FFC13-42F1-2AEC-20C3-4C728301F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Explored </a:t>
            </a:r>
            <a:r>
              <a:rPr lang="en-US" dirty="0" err="1"/>
              <a:t>Artifical</a:t>
            </a:r>
            <a:r>
              <a:rPr lang="en-US" dirty="0"/>
              <a:t> Neural Networks in CS4700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Layers of neurons (consisting of inputs, weights, and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an output activation function) feeding as inputs to more layers of neurons…and so on.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CNN is a Neural Network </a:t>
            </a:r>
            <a:r>
              <a:rPr lang="en-US" i="1" u="sng" dirty="0">
                <a:solidFill>
                  <a:schemeClr val="tx1"/>
                </a:solidFill>
              </a:rPr>
              <a:t>with at least one</a:t>
            </a:r>
            <a:r>
              <a:rPr lang="en-US" dirty="0">
                <a:solidFill>
                  <a:schemeClr val="tx1"/>
                </a:solidFill>
              </a:rPr>
              <a:t> Convolution Layer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Useful in detecting features in images: edges, textures, patterns,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Achieved by sliding a filter (kernel) over input image to generate a feature map .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pPr marL="4572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[Source: https://</a:t>
            </a:r>
            <a:r>
              <a:rPr lang="en-US" dirty="0" err="1">
                <a:solidFill>
                  <a:schemeClr val="tx1"/>
                </a:solidFill>
              </a:rPr>
              <a:t>towardsdatascience.com</a:t>
            </a:r>
            <a:r>
              <a:rPr lang="en-US" dirty="0">
                <a:solidFill>
                  <a:schemeClr val="tx1"/>
                </a:solidFill>
              </a:rPr>
              <a:t>/a-comprehensive-guide-to-convolutional-neural-networks-the-eli5-way-3bd2b1164a53]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10B05B-2328-B56E-2771-ACB96E756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2105" y="2180762"/>
            <a:ext cx="4324257" cy="231347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6703B-7B01-4F32-31E6-BCBADD5D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9F6069-8263-4296-913A-BC2234E8D32B}" type="datetime1">
              <a:rPr lang="en-US" smtClean="0"/>
              <a:pPr>
                <a:spcAft>
                  <a:spcPts val="600"/>
                </a:spcAft>
              </a:pPr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C24D3-F77F-DC2A-445A-47C8E050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1A84E-3A4E-635A-0E3B-B0534C62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076" name="Picture 4" descr="artificial neuron">
            <a:extLst>
              <a:ext uri="{FF2B5EF4-FFF2-40B4-BE49-F238E27FC236}">
                <a16:creationId xmlns:a16="http://schemas.microsoft.com/office/drawing/2014/main" id="{E92BC20D-4893-FBBD-9FF3-A946F720D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01" y="0"/>
            <a:ext cx="4399399" cy="231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AA439CB-FBEC-6E60-591C-3A8124A62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00" y="4478263"/>
            <a:ext cx="4399399" cy="23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87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CC0B-2029-845C-B438-61675CBA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</p:spPr>
        <p:txBody>
          <a:bodyPr anchor="b">
            <a:normAutofit/>
          </a:bodyPr>
          <a:lstStyle/>
          <a:p>
            <a:r>
              <a:rPr lang="en-US" dirty="0"/>
              <a:t>Research/Lit Review: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4D5C-4F60-1439-CE27-08D5E3E35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leverage CNN? </a:t>
            </a:r>
          </a:p>
          <a:p>
            <a:pPr lvl="1"/>
            <a:r>
              <a:rPr lang="en-US" sz="1600" dirty="0"/>
              <a:t>Libraries CV2, Pillow, and Tesseract come packaged with methods powered by CNNs and trained on many examples</a:t>
            </a:r>
          </a:p>
          <a:p>
            <a:r>
              <a:rPr lang="en-US" dirty="0"/>
              <a:t>First Step?</a:t>
            </a:r>
          </a:p>
          <a:p>
            <a:pPr lvl="1"/>
            <a:r>
              <a:rPr lang="en-US" sz="1600" dirty="0"/>
              <a:t>Detecting Area of interest (Receipt) from edges</a:t>
            </a:r>
          </a:p>
          <a:p>
            <a:pPr lvl="1"/>
            <a:r>
              <a:rPr lang="en-US" sz="1600" dirty="0"/>
              <a:t>How?</a:t>
            </a:r>
          </a:p>
          <a:p>
            <a:pPr lvl="2"/>
            <a:r>
              <a:rPr lang="en-US" sz="1400" dirty="0"/>
              <a:t>Leverage CNNs to detect edges.</a:t>
            </a:r>
          </a:p>
          <a:p>
            <a:pPr lvl="2"/>
            <a:r>
              <a:rPr lang="en-US" sz="1400" dirty="0"/>
              <a:t>Once receipt is detected, orient for processing</a:t>
            </a:r>
          </a:p>
          <a:p>
            <a:pPr lvl="2"/>
            <a:r>
              <a:rPr lang="en-US" sz="1400" dirty="0"/>
              <a:t>BIG STEP: Preprocessing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marL="457200" lvl="2" indent="0">
              <a:buNone/>
            </a:pPr>
            <a:r>
              <a:rPr lang="en-US" sz="1400" dirty="0"/>
              <a:t>[Source: http://</a:t>
            </a:r>
            <a:r>
              <a:rPr lang="en-US" sz="1400" dirty="0" err="1"/>
              <a:t>www.diva-portal.org</a:t>
            </a:r>
            <a:r>
              <a:rPr lang="en-US" sz="1400" dirty="0"/>
              <a:t>/smash/get/diva2:1463587/FULLTEXT01.pdf]</a:t>
            </a:r>
          </a:p>
        </p:txBody>
      </p:sp>
      <p:pic>
        <p:nvPicPr>
          <p:cNvPr id="8" name="Picture 7" descr="A close-up of a receipt&#10;&#10;Description automatically generated">
            <a:extLst>
              <a:ext uri="{FF2B5EF4-FFF2-40B4-BE49-F238E27FC236}">
                <a16:creationId xmlns:a16="http://schemas.microsoft.com/office/drawing/2014/main" id="{8C7CECF6-2DE2-E6B0-DBBB-E2737512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391" y="2915390"/>
            <a:ext cx="4985785" cy="250535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4AAB3-E9CF-0448-7317-497D22EB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9F6069-8263-4296-913A-BC2234E8D32B}" type="datetime1">
              <a:rPr lang="en-US" smtClean="0"/>
              <a:pPr>
                <a:spcAft>
                  <a:spcPts val="600"/>
                </a:spcAft>
              </a:pPr>
              <a:t>12/13/23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83F4A-DBD7-A991-E643-60577E0F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0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B56F-6C73-0EED-3E03-0781BED9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 anchor="b">
            <a:normAutofit/>
          </a:bodyPr>
          <a:lstStyle/>
          <a:p>
            <a:r>
              <a:rPr lang="en-US" dirty="0"/>
              <a:t>Research/Lit Review: Preprocessing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F254A15-4097-E003-35C7-A4C72F730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1371599"/>
            <a:ext cx="4963538" cy="48057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Preprocessing image for OCR is essential for achieving good results</a:t>
            </a:r>
          </a:p>
          <a:p>
            <a:r>
              <a:rPr lang="en-US" dirty="0"/>
              <a:t>Need as clear and aligned a picture as possible before attempting to read </a:t>
            </a:r>
          </a:p>
          <a:p>
            <a:r>
              <a:rPr lang="en-US" dirty="0"/>
              <a:t>Preprocessing the right way also gives best chance at detecting edges </a:t>
            </a:r>
          </a:p>
          <a:p>
            <a:pPr lvl="1"/>
            <a:r>
              <a:rPr lang="en-US" dirty="0"/>
              <a:t>CRUCIAL for detecting our area of interest (receipt)</a:t>
            </a:r>
          </a:p>
          <a:p>
            <a:r>
              <a:rPr lang="en-US" dirty="0"/>
              <a:t>Helpful steps in preprocessing include</a:t>
            </a:r>
          </a:p>
          <a:p>
            <a:pPr lvl="1"/>
            <a:r>
              <a:rPr lang="en-US" dirty="0"/>
              <a:t>Converting to greyscale </a:t>
            </a:r>
          </a:p>
          <a:p>
            <a:pPr marL="457200" lvl="2" indent="0">
              <a:buNone/>
            </a:pPr>
            <a:r>
              <a:rPr lang="en-US" dirty="0">
                <a:sym typeface="Wingdings" pitchFamily="2" charset="2"/>
              </a:rPr>
              <a:t>Reduces Computational Intensity</a:t>
            </a:r>
          </a:p>
          <a:p>
            <a:pPr marL="457200" lvl="2" indent="0">
              <a:buNone/>
            </a:pPr>
            <a:r>
              <a:rPr lang="en-US" dirty="0">
                <a:sym typeface="Wingdings" pitchFamily="2" charset="2"/>
              </a:rPr>
              <a:t>Preps most effectively for edge detection</a:t>
            </a:r>
          </a:p>
          <a:p>
            <a:pPr lvl="1"/>
            <a:r>
              <a:rPr lang="en-US" dirty="0">
                <a:sym typeface="Wingdings" pitchFamily="2" charset="2"/>
              </a:rPr>
              <a:t>Apply Blur</a:t>
            </a:r>
          </a:p>
          <a:p>
            <a:pPr marL="457200" lvl="2" indent="0">
              <a:buNone/>
            </a:pPr>
            <a:r>
              <a:rPr lang="en-US" dirty="0">
                <a:sym typeface="Wingdings" pitchFamily="2" charset="2"/>
              </a:rPr>
              <a:t>Reduces Noise in image</a:t>
            </a:r>
          </a:p>
          <a:p>
            <a:pPr lvl="1"/>
            <a:r>
              <a:rPr lang="en-US" dirty="0">
                <a:sym typeface="Wingdings" pitchFamily="2" charset="2"/>
              </a:rPr>
              <a:t>Use Edge Detection</a:t>
            </a:r>
          </a:p>
          <a:p>
            <a:pPr marL="457200" lvl="2" indent="0">
              <a:buNone/>
            </a:pPr>
            <a:r>
              <a:rPr lang="en-US" dirty="0">
                <a:sym typeface="Wingdings" pitchFamily="2" charset="2"/>
              </a:rPr>
              <a:t>Helps Identify Area of interest</a:t>
            </a:r>
          </a:p>
          <a:p>
            <a:pPr marL="457200" lvl="2" indent="0">
              <a:buNone/>
            </a:pPr>
            <a:endParaRPr lang="en-US" dirty="0">
              <a:sym typeface="Wingdings" pitchFamily="2" charset="2"/>
            </a:endParaRPr>
          </a:p>
          <a:p>
            <a:pPr marL="457200" lvl="2" indent="0">
              <a:buNone/>
            </a:pPr>
            <a:endParaRPr lang="en-US" dirty="0">
              <a:sym typeface="Wingdings" pitchFamily="2" charset="2"/>
            </a:endParaRPr>
          </a:p>
        </p:txBody>
      </p:sp>
      <p:pic>
        <p:nvPicPr>
          <p:cNvPr id="15" name="Content Placeholder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352051-200E-2E15-BEBC-27006CE288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570978" y="0"/>
            <a:ext cx="3621022" cy="6705599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B5B7C-67FE-D5F1-3865-A526BAD8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B283B5C-2325-42FF-AF91-C1451D9D66CC}" type="datetime1">
              <a:rPr lang="en-US" smtClean="0"/>
              <a:pPr>
                <a:spcAft>
                  <a:spcPts val="600"/>
                </a:spcAft>
              </a:pPr>
              <a:t>12/13/23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9405A-C27A-2BC2-BC9F-09386EE0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4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5BA94BF-00FE-5A7A-210A-C7E3A7DB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2694" y="4658880"/>
            <a:ext cx="3639312" cy="20625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Content Placeholder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C3F346E-A05A-14CB-8B9C-7A98B0AE8B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0" y="136525"/>
            <a:ext cx="7351059" cy="6836483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7EAA83-B78D-D3A0-02F1-EBAB051C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F88DB08-3B01-46DD-99F2-F6F6334EA669}" type="datetime1">
              <a:rPr lang="en-US" smtClean="0"/>
              <a:pPr>
                <a:spcAft>
                  <a:spcPts val="600"/>
                </a:spcAft>
              </a:pPr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E07D8-2614-2BC9-2A62-6E660B7D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D0947-43BB-DE79-71B1-2546CA3F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BAA5C-2050-6478-58A7-865AF4F15F43}"/>
              </a:ext>
            </a:extLst>
          </p:cNvPr>
          <p:cNvSpPr txBox="1"/>
          <p:nvPr/>
        </p:nvSpPr>
        <p:spPr>
          <a:xfrm>
            <a:off x="7721443" y="269282"/>
            <a:ext cx="3520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 and preprocessing logic credited to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3"/>
              </a:rPr>
              <a:t>https://pyimagesearch.com/2021/10/27/automatically-ocring-receipts-and-scans/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only changed factoring out into a class, adding more debug checks, and tweaking via iteration for best results</a:t>
            </a:r>
          </a:p>
        </p:txBody>
      </p:sp>
    </p:spTree>
    <p:extLst>
      <p:ext uri="{BB962C8B-B14F-4D97-AF65-F5344CB8AC3E}">
        <p14:creationId xmlns:p14="http://schemas.microsoft.com/office/powerpoint/2010/main" val="3450091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F061-D11B-DA46-DB00-FC860C9A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Next Steps: OCR Processing (Bounded</a:t>
            </a:r>
            <a:br>
              <a:rPr lang="en-US" kern="1200" dirty="0">
                <a:latin typeface="+mj-lt"/>
                <a:ea typeface="+mj-ea"/>
                <a:cs typeface="+mj-cs"/>
              </a:rPr>
            </a:br>
            <a:r>
              <a:rPr lang="en-US" kern="1200" dirty="0">
                <a:latin typeface="+mj-lt"/>
                <a:ea typeface="+mj-ea"/>
                <a:cs typeface="+mj-cs"/>
              </a:rPr>
              <a:t>Box Method)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4338F8-9B73-51D4-6076-695BD1F64C7F}"/>
              </a:ext>
            </a:extLst>
          </p:cNvPr>
          <p:cNvSpPr txBox="1"/>
          <p:nvPr/>
        </p:nvSpPr>
        <p:spPr>
          <a:xfrm>
            <a:off x="877824" y="2159175"/>
            <a:ext cx="4977453" cy="4017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Result from </a:t>
            </a:r>
            <a:r>
              <a:rPr lang="en-US" sz="1600" dirty="0">
                <a:solidFill>
                  <a:schemeClr val="tx2"/>
                </a:solidFill>
                <a:hlinkClick r:id="rId2"/>
              </a:rPr>
              <a:t>https://github.com/cfanatic/ocr-receipt/tree/master</a:t>
            </a:r>
            <a:endParaRPr lang="en-US" sz="1600" dirty="0">
              <a:solidFill>
                <a:schemeClr val="tx2"/>
              </a:solidFill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Two Step Process:</a:t>
            </a:r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Use OCR library (tesseract) to abstract bounding boxes</a:t>
            </a:r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Use another OCR library (</a:t>
            </a:r>
            <a:r>
              <a:rPr lang="en-US" sz="1600" dirty="0" err="1">
                <a:solidFill>
                  <a:schemeClr val="tx2"/>
                </a:solidFill>
              </a:rPr>
              <a:t>easyOCR</a:t>
            </a:r>
            <a:r>
              <a:rPr lang="en-US" sz="1600" dirty="0">
                <a:solidFill>
                  <a:schemeClr val="tx2"/>
                </a:solidFill>
              </a:rPr>
              <a:t>) (due to better claimed performance)</a:t>
            </a:r>
          </a:p>
          <a:p>
            <a:pPr marL="685800" lvl="1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Method discussed during midpoint demo</a:t>
            </a:r>
          </a:p>
        </p:txBody>
      </p:sp>
      <p:pic>
        <p:nvPicPr>
          <p:cNvPr id="4098" name="Picture 2" descr="Detection Results">
            <a:hlinkClick r:id="rId3"/>
            <a:extLst>
              <a:ext uri="{FF2B5EF4-FFF2-40B4-BE49-F238E27FC236}">
                <a16:creationId xmlns:a16="http://schemas.microsoft.com/office/drawing/2014/main" id="{C0A42BA3-560B-7291-00CE-8D41C051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8391" y="3389040"/>
            <a:ext cx="4985785" cy="155805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FC5DD-BFFE-6961-9053-CE2E4F00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B283B5C-2325-42FF-AF91-C1451D9D66CC}" type="datetime1">
              <a:rPr lang="en-US" smtClean="0"/>
              <a:pPr>
                <a:spcAft>
                  <a:spcPts val="600"/>
                </a:spcAft>
              </a:pPr>
              <a:t>12/13/23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EA7CF-B295-9922-AEB4-1DC8E1A4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37850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1167</Words>
  <Application>Microsoft Macintosh PowerPoint</Application>
  <PresentationFormat>Widescreen</PresentationFormat>
  <Paragraphs>181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 Light</vt:lpstr>
      <vt:lpstr>Arial</vt:lpstr>
      <vt:lpstr>Walbaum Display</vt:lpstr>
      <vt:lpstr>BohoVogueVTI</vt:lpstr>
      <vt:lpstr>Receipt Parsing OCR Application</vt:lpstr>
      <vt:lpstr>Background </vt:lpstr>
      <vt:lpstr>How does Artificial Intelligence Help</vt:lpstr>
      <vt:lpstr>Research and Literature Review</vt:lpstr>
      <vt:lpstr>Research/Lit Review: Computer Vision</vt:lpstr>
      <vt:lpstr>Research/Lit Review: Computer Vision</vt:lpstr>
      <vt:lpstr>Research/Lit Review: Preprocessing</vt:lpstr>
      <vt:lpstr>PowerPoint Presentation</vt:lpstr>
      <vt:lpstr>Next Steps: OCR Processing (Bounded Box Method)</vt:lpstr>
      <vt:lpstr>PowerPoint Presentation</vt:lpstr>
      <vt:lpstr>Bounded Box Method</vt:lpstr>
      <vt:lpstr>Method 2 (Using Tesseracts OCR Line-by-Line Reader</vt:lpstr>
      <vt:lpstr>Method 2: (Using Tesseract OCR Line-by-Line Reader)</vt:lpstr>
      <vt:lpstr>Final Step: Parse Results using RegEx</vt:lpstr>
      <vt:lpstr>Result</vt:lpstr>
      <vt:lpstr>High Level Design of System</vt:lpstr>
      <vt:lpstr>Evaluation</vt:lpstr>
      <vt:lpstr>Evaluation: 1.) Image Preprocessing </vt:lpstr>
      <vt:lpstr>Evaluation: 1.) Image Preprocessing </vt:lpstr>
      <vt:lpstr>Evaluation 1.) Image Preprocessing</vt:lpstr>
      <vt:lpstr>Evaluation 2.) OCR results</vt:lpstr>
      <vt:lpstr>Evaluation 3.) Text Parsing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Receipt Parsing OCR Application</dc:title>
  <dc:creator>Jacob Andres AbouAyash</dc:creator>
  <cp:lastModifiedBy>Jacob Andres AbouAyash</cp:lastModifiedBy>
  <cp:revision>2</cp:revision>
  <dcterms:created xsi:type="dcterms:W3CDTF">2023-12-14T01:56:51Z</dcterms:created>
  <dcterms:modified xsi:type="dcterms:W3CDTF">2023-12-14T14:45:01Z</dcterms:modified>
</cp:coreProperties>
</file>